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7" r:id="rId5"/>
    <p:sldId id="258" r:id="rId6"/>
    <p:sldId id="259" r:id="rId7"/>
    <p:sldId id="260" r:id="rId8"/>
    <p:sldId id="261" r:id="rId9"/>
    <p:sldId id="262" r:id="rId10"/>
    <p:sldId id="263" r:id="rId11"/>
    <p:sldId id="264" r:id="rId12"/>
    <p:sldId id="265" r:id="rId13"/>
    <p:sldId id="272" r:id="rId14"/>
    <p:sldId id="270" r:id="rId15"/>
    <p:sldId id="268" r:id="rId16"/>
    <p:sldId id="271" r:id="rId17"/>
    <p:sldId id="266" r:id="rId18"/>
    <p:sldId id="26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386420-1856-4FF9-B0C3-023CBAC50013}" type="datetimeFigureOut">
              <a:rPr lang="en-US" smtClean="0"/>
              <a:t>10/4/2018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DACCA5-CDAB-4EA6-A021-183DAB9C1EF5}" type="slidenum">
              <a:rPr lang="en-US" smtClean="0"/>
              <a:t>‹#›</a:t>
            </a:fld>
            <a:endParaRPr lang="en-US"/>
          </a:p>
        </p:txBody>
      </p:sp>
    </p:spTree>
    <p:extLst>
      <p:ext uri="{BB962C8B-B14F-4D97-AF65-F5344CB8AC3E}">
        <p14:creationId xmlns:p14="http://schemas.microsoft.com/office/powerpoint/2010/main" val="3901792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571625" y="638175"/>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smtClean="0">
              <a:latin typeface="Candara" pitchFamily="34" charset="0"/>
            </a:endParaRPr>
          </a:p>
          <a:p>
            <a:r>
              <a:rPr lang="en-US" sz="1000" dirty="0">
                <a:latin typeface="Candara" pitchFamily="34" charset="0"/>
              </a:rPr>
              <a:t>Copyright © 2011 IGATE Corporation (a part of Capegemini Group). All rights reserved. </a:t>
            </a:r>
          </a:p>
          <a:p>
            <a:r>
              <a:rPr lang="en-US" sz="1000" dirty="0">
                <a:latin typeface="Candara" pitchFamily="34" charset="0"/>
              </a:rPr>
              <a:t>No part of this publication shall be reproduced in any way, including but not limited to photocopy, photographic, magnetic, or other record, without the prior written permission of IGATE Corporation (a part of Capegemini Group).</a:t>
            </a:r>
          </a:p>
          <a:p>
            <a:r>
              <a:rPr lang="en-US" sz="1000" dirty="0">
                <a:latin typeface="Candara" pitchFamily="34" charset="0"/>
              </a:rPr>
              <a:t> </a:t>
            </a:r>
          </a:p>
          <a:p>
            <a:r>
              <a:rPr lang="en-US" sz="1000" dirty="0">
                <a:latin typeface="Candara" pitchFamily="34" charset="0"/>
              </a:rPr>
              <a:t>IGATE Corporation (a part of Capegemini Group) considers information included in this document to be confidential and proprietary</a:t>
            </a:r>
            <a:r>
              <a:rPr lang="en-US" sz="1000" dirty="0" smtClean="0">
                <a:latin typeface="Candara" pitchFamily="34" charset="0"/>
              </a:rPr>
              <a:t>.</a:t>
            </a:r>
            <a:endParaRPr lang="en-US" sz="1000" dirty="0">
              <a:latin typeface="Candara" pitchFamily="34" charset="0"/>
            </a:endParaRPr>
          </a:p>
        </p:txBody>
      </p:sp>
    </p:spTree>
    <p:extLst>
      <p:ext uri="{BB962C8B-B14F-4D97-AF65-F5344CB8AC3E}">
        <p14:creationId xmlns:p14="http://schemas.microsoft.com/office/powerpoint/2010/main" val="111977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1625" y="638175"/>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29984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95575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053068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005120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527381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813432-CCF5-40C9-B4BB-E31C0BAC7659}" type="datetimeFigureOut">
              <a:rPr lang="en-US" smtClean="0"/>
              <a:t>10/4/2018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51921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813432-CCF5-40C9-B4BB-E31C0BAC7659}"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579109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813432-CCF5-40C9-B4BB-E31C0BAC7659}" type="datetimeFigureOut">
              <a:rPr lang="en-US" smtClean="0"/>
              <a:t>10/4/2018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90352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813432-CCF5-40C9-B4BB-E31C0BAC7659}" type="datetimeFigureOut">
              <a:rPr lang="en-US" smtClean="0"/>
              <a:t>10/4/2018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700452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813432-CCF5-40C9-B4BB-E31C0BAC7659}" type="datetimeFigureOut">
              <a:rPr lang="en-US" smtClean="0"/>
              <a:t>10/4/2018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618525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813432-CCF5-40C9-B4BB-E31C0BAC7659}"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94963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813432-CCF5-40C9-B4BB-E31C0BAC7659}" type="datetimeFigureOut">
              <a:rPr lang="en-US" smtClean="0"/>
              <a:t>10/4/2018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143267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813432-CCF5-40C9-B4BB-E31C0BAC7659}" type="datetimeFigureOut">
              <a:rPr lang="en-US" smtClean="0"/>
              <a:t>10/4/2018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436C6-9494-4EEE-AB8A-B3A3B22570D2}" type="slidenum">
              <a:rPr lang="en-US" smtClean="0"/>
              <a:t>‹#›</a:t>
            </a:fld>
            <a:endParaRPr lang="en-US"/>
          </a:p>
        </p:txBody>
      </p:sp>
      <p:pic>
        <p:nvPicPr>
          <p:cNvPr id="7"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88124" y="6184900"/>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586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4.png"/><Relationship Id="rId5" Type="http://schemas.openxmlformats.org/officeDocument/2006/relationships/image" Target="../media/image8.jp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255671"/>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33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0" y="6310313"/>
            <a:ext cx="9144000" cy="54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7" name="TextBox 10"/>
          <p:cNvSpPr txBox="1">
            <a:spLocks noChangeArrowheads="1"/>
          </p:cNvSpPr>
          <p:nvPr/>
        </p:nvSpPr>
        <p:spPr bwMode="auto">
          <a:xfrm>
            <a:off x="2057400" y="1839913"/>
            <a:ext cx="5181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3600" dirty="0" smtClean="0">
                <a:solidFill>
                  <a:schemeClr val="bg1"/>
                </a:solidFill>
                <a:latin typeface="Candara" pitchFamily="34" charset="0"/>
              </a:rPr>
              <a:t>Mini Project</a:t>
            </a:r>
          </a:p>
          <a:p>
            <a:pPr algn="ctr" eaLnBrk="1" hangingPunct="1"/>
            <a:r>
              <a:rPr lang="en-US" sz="3600" dirty="0" smtClean="0">
                <a:solidFill>
                  <a:schemeClr val="bg1"/>
                </a:solidFill>
                <a:latin typeface="Candara" pitchFamily="34" charset="0"/>
              </a:rPr>
              <a:t>PIZZERIA</a:t>
            </a:r>
          </a:p>
          <a:p>
            <a:pPr algn="ctr" eaLnBrk="1" hangingPunct="1"/>
            <a:r>
              <a:rPr lang="en-US" sz="2400" dirty="0" smtClean="0">
                <a:solidFill>
                  <a:schemeClr val="bg1"/>
                </a:solidFill>
                <a:latin typeface="Candara" pitchFamily="34" charset="0"/>
              </a:rPr>
              <a:t>Every Hunger’s Destination</a:t>
            </a:r>
            <a:endParaRPr lang="en-US" sz="2400" dirty="0">
              <a:solidFill>
                <a:schemeClr val="bg1"/>
              </a:solidFill>
              <a:latin typeface="Candara" pitchFamily="34" charset="0"/>
            </a:endParaRPr>
          </a:p>
        </p:txBody>
      </p:sp>
      <p:sp>
        <p:nvSpPr>
          <p:cNvPr id="13318" name="TextBox 11"/>
          <p:cNvSpPr txBox="1">
            <a:spLocks noChangeArrowheads="1"/>
          </p:cNvSpPr>
          <p:nvPr/>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a:solidFill>
                  <a:schemeClr val="bg1"/>
                </a:solidFill>
                <a:latin typeface="Candara" pitchFamily="34" charset="0"/>
              </a:rPr>
              <a:t>IGATE is now a part of Capgemini</a:t>
            </a:r>
          </a:p>
        </p:txBody>
      </p:sp>
      <p:pic>
        <p:nvPicPr>
          <p:cNvPr id="133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0" y="0"/>
            <a:ext cx="9144000" cy="54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3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125" y="5921375"/>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37025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 shots</a:t>
            </a:r>
          </a:p>
        </p:txBody>
      </p:sp>
      <p:pic>
        <p:nvPicPr>
          <p:cNvPr id="3" name="Picture 2"/>
          <p:cNvPicPr>
            <a:picLocks noChangeAspect="1"/>
          </p:cNvPicPr>
          <p:nvPr/>
        </p:nvPicPr>
        <p:blipFill>
          <a:blip r:embed="rId2"/>
          <a:stretch>
            <a:fillRect/>
          </a:stretch>
        </p:blipFill>
        <p:spPr>
          <a:xfrm>
            <a:off x="457200" y="1417638"/>
            <a:ext cx="8229600" cy="4304115"/>
          </a:xfrm>
          <a:prstGeom prst="rect">
            <a:avLst/>
          </a:prstGeom>
        </p:spPr>
      </p:pic>
    </p:spTree>
    <p:extLst>
      <p:ext uri="{BB962C8B-B14F-4D97-AF65-F5344CB8AC3E}">
        <p14:creationId xmlns:p14="http://schemas.microsoft.com/office/powerpoint/2010/main" val="3486447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shots</a:t>
            </a:r>
            <a:endParaRPr lang="en-US" dirty="0"/>
          </a:p>
        </p:txBody>
      </p:sp>
      <p:pic>
        <p:nvPicPr>
          <p:cNvPr id="3" name="Picture 2"/>
          <p:cNvPicPr>
            <a:picLocks noChangeAspect="1"/>
          </p:cNvPicPr>
          <p:nvPr/>
        </p:nvPicPr>
        <p:blipFill>
          <a:blip r:embed="rId2"/>
          <a:stretch>
            <a:fillRect/>
          </a:stretch>
        </p:blipFill>
        <p:spPr>
          <a:xfrm>
            <a:off x="457200" y="1143000"/>
            <a:ext cx="8229600" cy="3048000"/>
          </a:xfrm>
          <a:prstGeom prst="rect">
            <a:avLst/>
          </a:prstGeom>
        </p:spPr>
      </p:pic>
      <p:pic>
        <p:nvPicPr>
          <p:cNvPr id="6" name="Picture 5"/>
          <p:cNvPicPr>
            <a:picLocks noChangeAspect="1"/>
          </p:cNvPicPr>
          <p:nvPr/>
        </p:nvPicPr>
        <p:blipFill>
          <a:blip r:embed="rId3"/>
          <a:stretch>
            <a:fillRect/>
          </a:stretch>
        </p:blipFill>
        <p:spPr>
          <a:xfrm>
            <a:off x="457200" y="3581400"/>
            <a:ext cx="8229600" cy="2590800"/>
          </a:xfrm>
          <a:prstGeom prst="rect">
            <a:avLst/>
          </a:prstGeom>
        </p:spPr>
      </p:pic>
    </p:spTree>
    <p:extLst>
      <p:ext uri="{BB962C8B-B14F-4D97-AF65-F5344CB8AC3E}">
        <p14:creationId xmlns:p14="http://schemas.microsoft.com/office/powerpoint/2010/main" val="20718852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shots</a:t>
            </a:r>
            <a:endParaRPr lang="en-US" dirty="0"/>
          </a:p>
        </p:txBody>
      </p:sp>
      <p:pic>
        <p:nvPicPr>
          <p:cNvPr id="3" name="Picture 2"/>
          <p:cNvPicPr>
            <a:picLocks noChangeAspect="1"/>
          </p:cNvPicPr>
          <p:nvPr/>
        </p:nvPicPr>
        <p:blipFill>
          <a:blip r:embed="rId2"/>
          <a:stretch>
            <a:fillRect/>
          </a:stretch>
        </p:blipFill>
        <p:spPr>
          <a:xfrm>
            <a:off x="457200" y="1417637"/>
            <a:ext cx="8229600" cy="4187863"/>
          </a:xfrm>
          <a:prstGeom prst="rect">
            <a:avLst/>
          </a:prstGeom>
        </p:spPr>
      </p:pic>
    </p:spTree>
    <p:extLst>
      <p:ext uri="{BB962C8B-B14F-4D97-AF65-F5344CB8AC3E}">
        <p14:creationId xmlns:p14="http://schemas.microsoft.com/office/powerpoint/2010/main" val="28732168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shots</a:t>
            </a:r>
            <a:endParaRPr lang="en-US" dirty="0"/>
          </a:p>
        </p:txBody>
      </p:sp>
      <p:pic>
        <p:nvPicPr>
          <p:cNvPr id="3" name="Picture 2"/>
          <p:cNvPicPr>
            <a:picLocks noChangeAspect="1"/>
          </p:cNvPicPr>
          <p:nvPr/>
        </p:nvPicPr>
        <p:blipFill>
          <a:blip r:embed="rId2"/>
          <a:stretch>
            <a:fillRect/>
          </a:stretch>
        </p:blipFill>
        <p:spPr>
          <a:xfrm>
            <a:off x="457200" y="1417638"/>
            <a:ext cx="8229600" cy="4214816"/>
          </a:xfrm>
          <a:prstGeom prst="rect">
            <a:avLst/>
          </a:prstGeom>
        </p:spPr>
      </p:pic>
    </p:spTree>
    <p:extLst>
      <p:ext uri="{BB962C8B-B14F-4D97-AF65-F5344CB8AC3E}">
        <p14:creationId xmlns:p14="http://schemas.microsoft.com/office/powerpoint/2010/main" val="495074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Enhancements</a:t>
            </a:r>
            <a:endParaRPr lang="en-US" dirty="0"/>
          </a:p>
        </p:txBody>
      </p:sp>
      <p:sp>
        <p:nvSpPr>
          <p:cNvPr id="3" name="Content Placeholder 2"/>
          <p:cNvSpPr>
            <a:spLocks noGrp="1"/>
          </p:cNvSpPr>
          <p:nvPr>
            <p:ph idx="1"/>
          </p:nvPr>
        </p:nvSpPr>
        <p:spPr/>
        <p:txBody>
          <a:bodyPr/>
          <a:lstStyle/>
          <a:p>
            <a:pPr algn="just"/>
            <a:r>
              <a:rPr lang="en-US" dirty="0" smtClean="0"/>
              <a:t>Employee and Admin Entities can be added to enable further functionalities.</a:t>
            </a:r>
          </a:p>
          <a:p>
            <a:pPr algn="just"/>
            <a:r>
              <a:rPr lang="en-US" dirty="0" smtClean="0"/>
              <a:t>The Project can be converted into ASP.NET MVC and Web API.</a:t>
            </a:r>
          </a:p>
          <a:p>
            <a:pPr algn="just"/>
            <a:r>
              <a:rPr lang="en-US" dirty="0" smtClean="0"/>
              <a:t>We can implement Tracking System for the live status and update the customer through SMS.</a:t>
            </a:r>
            <a:endParaRPr lang="en-US" dirty="0"/>
          </a:p>
        </p:txBody>
      </p:sp>
    </p:spTree>
    <p:extLst>
      <p:ext uri="{BB962C8B-B14F-4D97-AF65-F5344CB8AC3E}">
        <p14:creationId xmlns:p14="http://schemas.microsoft.com/office/powerpoint/2010/main" val="3636319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066800"/>
            <a:ext cx="4823960" cy="3733800"/>
          </a:xfrm>
          <a:prstGeom prst="rect">
            <a:avLst/>
          </a:prstGeom>
        </p:spPr>
      </p:pic>
    </p:spTree>
    <p:extLst>
      <p:ext uri="{BB962C8B-B14F-4D97-AF65-F5344CB8AC3E}">
        <p14:creationId xmlns:p14="http://schemas.microsoft.com/office/powerpoint/2010/main" val="1085505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00" name="Rectangle 8"/>
          <p:cNvSpPr>
            <a:spLocks noGrp="1"/>
          </p:cNvSpPr>
          <p:nvPr>
            <p:ph type="body" idx="1"/>
          </p:nvPr>
        </p:nvSpPr>
        <p:spPr>
          <a:xfrm>
            <a:off x="609600" y="1196752"/>
            <a:ext cx="6491288" cy="5027612"/>
          </a:xfrm>
        </p:spPr>
        <p:txBody>
          <a:bodyPr>
            <a:normAutofit/>
          </a:bodyPr>
          <a:lstStyle/>
          <a:p>
            <a:pPr>
              <a:buClr>
                <a:srgbClr val="00B0F0"/>
              </a:buClr>
              <a:buFont typeface="Wingdings" panose="05000000000000000000" pitchFamily="2" charset="2"/>
              <a:buChar char="Ø"/>
            </a:pPr>
            <a:r>
              <a:rPr lang="en-US" sz="2400" dirty="0" err="1" smtClean="0">
                <a:solidFill>
                  <a:schemeClr val="tx1"/>
                </a:solidFill>
              </a:rPr>
              <a:t>Ishita</a:t>
            </a:r>
            <a:r>
              <a:rPr lang="en-US" sz="2400" dirty="0" smtClean="0">
                <a:solidFill>
                  <a:schemeClr val="tx1"/>
                </a:solidFill>
              </a:rPr>
              <a:t> Gaur</a:t>
            </a:r>
          </a:p>
          <a:p>
            <a:pPr>
              <a:buClr>
                <a:srgbClr val="00B0F0"/>
              </a:buClr>
              <a:buFont typeface="Wingdings" panose="05000000000000000000" pitchFamily="2" charset="2"/>
              <a:buChar char="Ø"/>
            </a:pPr>
            <a:r>
              <a:rPr lang="en-US" sz="2400" dirty="0" smtClean="0">
                <a:solidFill>
                  <a:schemeClr val="tx1"/>
                </a:solidFill>
              </a:rPr>
              <a:t>S R </a:t>
            </a:r>
            <a:r>
              <a:rPr lang="en-US" sz="2400" dirty="0" err="1" smtClean="0">
                <a:solidFill>
                  <a:schemeClr val="tx1"/>
                </a:solidFill>
              </a:rPr>
              <a:t>Shreyash</a:t>
            </a:r>
            <a:endParaRPr lang="en-US" sz="2400" dirty="0" smtClean="0">
              <a:solidFill>
                <a:schemeClr val="tx1"/>
              </a:solidFill>
            </a:endParaRPr>
          </a:p>
          <a:p>
            <a:pPr>
              <a:buClr>
                <a:srgbClr val="00B0F0"/>
              </a:buClr>
              <a:buFont typeface="Wingdings" panose="05000000000000000000" pitchFamily="2" charset="2"/>
              <a:buChar char="Ø"/>
            </a:pPr>
            <a:r>
              <a:rPr lang="en-US" sz="2400" dirty="0" err="1" smtClean="0"/>
              <a:t>Biswajit</a:t>
            </a:r>
            <a:r>
              <a:rPr lang="en-US" sz="2400" dirty="0" smtClean="0"/>
              <a:t> Deb</a:t>
            </a:r>
          </a:p>
          <a:p>
            <a:pPr>
              <a:buClr>
                <a:srgbClr val="00B0F0"/>
              </a:buClr>
              <a:buFont typeface="Wingdings" panose="05000000000000000000" pitchFamily="2" charset="2"/>
              <a:buChar char="Ø"/>
            </a:pPr>
            <a:r>
              <a:rPr lang="en-US" sz="2400" dirty="0" err="1" smtClean="0">
                <a:solidFill>
                  <a:schemeClr val="tx1"/>
                </a:solidFill>
              </a:rPr>
              <a:t>M.Reshma</a:t>
            </a:r>
            <a:endParaRPr lang="en-US" sz="2400" dirty="0" smtClean="0">
              <a:solidFill>
                <a:schemeClr val="tx1"/>
              </a:solidFill>
            </a:endParaRPr>
          </a:p>
          <a:p>
            <a:pPr>
              <a:buClr>
                <a:srgbClr val="00B0F0"/>
              </a:buClr>
              <a:buFont typeface="Wingdings" panose="05000000000000000000" pitchFamily="2" charset="2"/>
              <a:buChar char="Ø"/>
            </a:pPr>
            <a:r>
              <a:rPr lang="en-US" sz="2400" dirty="0" smtClean="0"/>
              <a:t>V Soma </a:t>
            </a:r>
            <a:r>
              <a:rPr lang="en-US" sz="2400" dirty="0" err="1" smtClean="0"/>
              <a:t>Sekhar</a:t>
            </a:r>
            <a:endParaRPr lang="en-US" sz="2400" dirty="0" smtClean="0"/>
          </a:p>
          <a:p>
            <a:pPr>
              <a:buClr>
                <a:srgbClr val="00B0F0"/>
              </a:buClr>
              <a:buFont typeface="Wingdings" panose="05000000000000000000" pitchFamily="2" charset="2"/>
              <a:buChar char="Ø"/>
            </a:pPr>
            <a:r>
              <a:rPr lang="en-US" sz="2400" dirty="0" err="1" smtClean="0">
                <a:solidFill>
                  <a:schemeClr val="tx1"/>
                </a:solidFill>
              </a:rPr>
              <a:t>Debanjan</a:t>
            </a:r>
            <a:r>
              <a:rPr lang="en-US" sz="2400" dirty="0" smtClean="0">
                <a:solidFill>
                  <a:schemeClr val="tx1"/>
                </a:solidFill>
              </a:rPr>
              <a:t> Das</a:t>
            </a:r>
          </a:p>
          <a:p>
            <a:pPr marL="0" indent="0">
              <a:buClr>
                <a:srgbClr val="00B0F0"/>
              </a:buClr>
              <a:buNone/>
            </a:pPr>
            <a:endParaRPr lang="en-US" sz="2000" dirty="0">
              <a:solidFill>
                <a:schemeClr val="tx1"/>
              </a:solidFill>
            </a:endParaRPr>
          </a:p>
        </p:txBody>
      </p:sp>
      <p:sp>
        <p:nvSpPr>
          <p:cNvPr id="213002" name="Title 1"/>
          <p:cNvSpPr>
            <a:spLocks/>
          </p:cNvSpPr>
          <p:nvPr/>
        </p:nvSpPr>
        <p:spPr bwMode="auto">
          <a:xfrm>
            <a:off x="466725" y="122238"/>
            <a:ext cx="8153400" cy="1085850"/>
          </a:xfrm>
          <a:prstGeom prst="rect">
            <a:avLst/>
          </a:prstGeom>
          <a:noFill/>
          <a:ln w="9525">
            <a:noFill/>
            <a:miter lim="800000"/>
            <a:headEnd/>
            <a:tailEnd/>
          </a:ln>
        </p:spPr>
        <p:txBody>
          <a:bodyPr anchor="ctr"/>
          <a:lstStyle/>
          <a:p>
            <a:pPr eaLnBrk="0" hangingPunct="0">
              <a:lnSpc>
                <a:spcPct val="80000"/>
              </a:lnSpc>
            </a:pPr>
            <a:r>
              <a:rPr lang="en-US" sz="2800" dirty="0" smtClean="0">
                <a:latin typeface="Candara" panose="020E0502030303020204" pitchFamily="34" charset="0"/>
                <a:ea typeface="+mj-ea"/>
                <a:cs typeface="+mj-cs"/>
              </a:rPr>
              <a:t>Team Members</a:t>
            </a:r>
            <a:endParaRPr lang="en-US" sz="2800" dirty="0">
              <a:latin typeface="Candara" panose="020E0502030303020204" pitchFamily="34" charset="0"/>
              <a:ea typeface="+mj-ea"/>
              <a:cs typeface="+mj-cs"/>
            </a:endParaRPr>
          </a:p>
        </p:txBody>
      </p:sp>
      <p:pic>
        <p:nvPicPr>
          <p:cNvPr id="1026" name="Picture 2"/>
          <p:cNvPicPr>
            <a:picLocks noChangeAspect="1" noChangeArrowheads="1"/>
          </p:cNvPicPr>
          <p:nvPr/>
        </p:nvPicPr>
        <p:blipFill>
          <a:blip r:embed="rId3"/>
          <a:srcRect/>
          <a:stretch>
            <a:fillRect/>
          </a:stretch>
        </p:blipFill>
        <p:spPr bwMode="auto">
          <a:xfrm>
            <a:off x="7562850" y="1208088"/>
            <a:ext cx="1581150" cy="1085850"/>
          </a:xfrm>
          <a:prstGeom prst="rect">
            <a:avLst/>
          </a:prstGeom>
          <a:noFill/>
          <a:ln w="9525">
            <a:noFill/>
            <a:miter lim="800000"/>
            <a:headEnd/>
            <a:tailEnd/>
          </a:ln>
          <a:effectLst/>
        </p:spPr>
      </p:pic>
    </p:spTree>
    <p:extLst>
      <p:ext uri="{BB962C8B-B14F-4D97-AF65-F5344CB8AC3E}">
        <p14:creationId xmlns:p14="http://schemas.microsoft.com/office/powerpoint/2010/main" val="1106605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Details</a:t>
            </a:r>
            <a:endParaRPr lang="en-US" dirty="0"/>
          </a:p>
        </p:txBody>
      </p:sp>
      <p:sp>
        <p:nvSpPr>
          <p:cNvPr id="3" name="Content Placeholder 2"/>
          <p:cNvSpPr>
            <a:spLocks noGrp="1"/>
          </p:cNvSpPr>
          <p:nvPr>
            <p:ph idx="1"/>
          </p:nvPr>
        </p:nvSpPr>
        <p:spPr/>
        <p:txBody>
          <a:bodyPr>
            <a:normAutofit fontScale="92500"/>
          </a:bodyPr>
          <a:lstStyle/>
          <a:p>
            <a:pPr algn="just"/>
            <a:r>
              <a:rPr lang="en-US" dirty="0"/>
              <a:t>Custom pizza ordering application was created for customers of a </a:t>
            </a:r>
            <a:r>
              <a:rPr lang="en-US" b="1" dirty="0"/>
              <a:t>Pizzeria </a:t>
            </a:r>
            <a:r>
              <a:rPr lang="en-US" dirty="0"/>
              <a:t>to create their orders online. The pizzeria has been taking orders by phone for a long time and they wanted to add the option for customers to create orders online. </a:t>
            </a:r>
            <a:endParaRPr lang="en-US" dirty="0" smtClean="0"/>
          </a:p>
          <a:p>
            <a:pPr algn="just"/>
            <a:r>
              <a:rPr lang="en-US" dirty="0" smtClean="0"/>
              <a:t>Our </a:t>
            </a:r>
            <a:r>
              <a:rPr lang="en-US" dirty="0"/>
              <a:t>solution provides the ordering of Custom Pizzas which consists of a selection of ingredients for pizzas. The application allows customers to place order for Pizza</a:t>
            </a:r>
            <a:r>
              <a:rPr lang="en-US" dirty="0" smtClean="0"/>
              <a:t>.</a:t>
            </a:r>
          </a:p>
          <a:p>
            <a:pPr marL="0" indent="0">
              <a:buNone/>
            </a:pPr>
            <a:endParaRPr lang="en-US" dirty="0"/>
          </a:p>
        </p:txBody>
      </p:sp>
    </p:spTree>
    <p:extLst>
      <p:ext uri="{BB962C8B-B14F-4D97-AF65-F5344CB8AC3E}">
        <p14:creationId xmlns:p14="http://schemas.microsoft.com/office/powerpoint/2010/main" val="2703560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4"/>
          </a:xfrm>
        </p:spPr>
        <p:txBody>
          <a:bodyPr/>
          <a:lstStyle/>
          <a:p>
            <a:r>
              <a:rPr lang="en-US" dirty="0" smtClean="0"/>
              <a:t>Diagram Depicting Entire Project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926" y="1573888"/>
            <a:ext cx="990599" cy="160020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581" y="1198303"/>
            <a:ext cx="1528763" cy="13162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654" y="3029201"/>
            <a:ext cx="1252538" cy="990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9777" y="1911540"/>
            <a:ext cx="1419225" cy="142398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7958" y="2035368"/>
            <a:ext cx="1389160" cy="127026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9400" y="4235047"/>
            <a:ext cx="1910118" cy="128244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0192" y="4235047"/>
            <a:ext cx="1681163" cy="1143000"/>
          </a:xfrm>
          <a:prstGeom prst="rect">
            <a:avLst/>
          </a:prstGeom>
        </p:spPr>
      </p:pic>
      <p:pic>
        <p:nvPicPr>
          <p:cNvPr id="14" name="Picture 13"/>
          <p:cNvPicPr>
            <a:picLocks noChangeAspect="1"/>
          </p:cNvPicPr>
          <p:nvPr/>
        </p:nvPicPr>
        <p:blipFill rotWithShape="1">
          <a:blip r:embed="rId9">
            <a:extLst>
              <a:ext uri="{28A0092B-C50C-407E-A947-70E740481C1C}">
                <a14:useLocalDpi xmlns:a14="http://schemas.microsoft.com/office/drawing/2010/main" val="0"/>
              </a:ext>
            </a:extLst>
          </a:blip>
          <a:srcRect l="14633" t="18001" r="222" b="17999"/>
          <a:stretch/>
        </p:blipFill>
        <p:spPr>
          <a:xfrm>
            <a:off x="1923197" y="2311850"/>
            <a:ext cx="811002" cy="609600"/>
          </a:xfrm>
          <a:prstGeom prst="rect">
            <a:avLst/>
          </a:prstGeom>
        </p:spPr>
      </p:pic>
      <p:pic>
        <p:nvPicPr>
          <p:cNvPr id="15" name="Picture 14"/>
          <p:cNvPicPr>
            <a:picLocks noChangeAspect="1"/>
          </p:cNvPicPr>
          <p:nvPr/>
        </p:nvPicPr>
        <p:blipFill>
          <a:blip r:embed="rId10"/>
          <a:stretch>
            <a:fillRect/>
          </a:stretch>
        </p:blipFill>
        <p:spPr>
          <a:xfrm>
            <a:off x="3572676" y="2365672"/>
            <a:ext cx="816935" cy="609653"/>
          </a:xfrm>
          <a:prstGeom prst="rect">
            <a:avLst/>
          </a:prstGeom>
        </p:spPr>
      </p:pic>
      <p:pic>
        <p:nvPicPr>
          <p:cNvPr id="16" name="Picture 15"/>
          <p:cNvPicPr>
            <a:picLocks noChangeAspect="1"/>
          </p:cNvPicPr>
          <p:nvPr/>
        </p:nvPicPr>
        <p:blipFill>
          <a:blip r:embed="rId10"/>
          <a:stretch>
            <a:fillRect/>
          </a:stretch>
        </p:blipFill>
        <p:spPr>
          <a:xfrm>
            <a:off x="6031967" y="2384198"/>
            <a:ext cx="816935" cy="609653"/>
          </a:xfrm>
          <a:prstGeom prst="rect">
            <a:avLst/>
          </a:prstGeom>
        </p:spPr>
      </p:pic>
      <p:pic>
        <p:nvPicPr>
          <p:cNvPr id="17" name="Picture 16"/>
          <p:cNvPicPr>
            <a:picLocks noChangeAspect="1"/>
          </p:cNvPicPr>
          <p:nvPr/>
        </p:nvPicPr>
        <p:blipFill>
          <a:blip r:embed="rId10"/>
          <a:stretch>
            <a:fillRect/>
          </a:stretch>
        </p:blipFill>
        <p:spPr>
          <a:xfrm rot="5400000">
            <a:off x="7284070" y="3484700"/>
            <a:ext cx="816935" cy="609653"/>
          </a:xfrm>
          <a:prstGeom prst="rect">
            <a:avLst/>
          </a:prstGeom>
        </p:spPr>
      </p:pic>
      <p:pic>
        <p:nvPicPr>
          <p:cNvPr id="18" name="Picture 17"/>
          <p:cNvPicPr>
            <a:picLocks noChangeAspect="1"/>
          </p:cNvPicPr>
          <p:nvPr/>
        </p:nvPicPr>
        <p:blipFill>
          <a:blip r:embed="rId11"/>
          <a:stretch>
            <a:fillRect/>
          </a:stretch>
        </p:blipFill>
        <p:spPr>
          <a:xfrm rot="10800000">
            <a:off x="5536564" y="4482446"/>
            <a:ext cx="816935" cy="679822"/>
          </a:xfrm>
          <a:prstGeom prst="rect">
            <a:avLst/>
          </a:prstGeom>
        </p:spPr>
      </p:pic>
    </p:spTree>
    <p:extLst>
      <p:ext uri="{BB962C8B-B14F-4D97-AF65-F5344CB8AC3E}">
        <p14:creationId xmlns:p14="http://schemas.microsoft.com/office/powerpoint/2010/main" val="2325459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524000"/>
            <a:ext cx="6781800" cy="4572000"/>
          </a:xfrm>
          <a:prstGeom prst="rect">
            <a:avLst/>
          </a:prstGeom>
        </p:spPr>
      </p:pic>
    </p:spTree>
    <p:extLst>
      <p:ext uri="{BB962C8B-B14F-4D97-AF65-F5344CB8AC3E}">
        <p14:creationId xmlns:p14="http://schemas.microsoft.com/office/powerpoint/2010/main" val="2658283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52600"/>
            <a:ext cx="8077200" cy="4267200"/>
          </a:xfrm>
          <a:prstGeom prst="rect">
            <a:avLst/>
          </a:prstGeom>
        </p:spPr>
      </p:pic>
    </p:spTree>
    <p:extLst>
      <p:ext uri="{BB962C8B-B14F-4D97-AF65-F5344CB8AC3E}">
        <p14:creationId xmlns:p14="http://schemas.microsoft.com/office/powerpoint/2010/main" val="2704972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Sequence/Activity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417638"/>
            <a:ext cx="4724400" cy="5014913"/>
          </a:xfrm>
          <a:prstGeom prst="rect">
            <a:avLst/>
          </a:prstGeom>
        </p:spPr>
      </p:pic>
    </p:spTree>
    <p:extLst>
      <p:ext uri="{BB962C8B-B14F-4D97-AF65-F5344CB8AC3E}">
        <p14:creationId xmlns:p14="http://schemas.microsoft.com/office/powerpoint/2010/main" val="4179149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shots</a:t>
            </a:r>
            <a:endParaRPr lang="en-US" dirty="0"/>
          </a:p>
        </p:txBody>
      </p:sp>
      <p:pic>
        <p:nvPicPr>
          <p:cNvPr id="3" name="Picture 2"/>
          <p:cNvPicPr>
            <a:picLocks noChangeAspect="1"/>
          </p:cNvPicPr>
          <p:nvPr/>
        </p:nvPicPr>
        <p:blipFill>
          <a:blip r:embed="rId2"/>
          <a:stretch>
            <a:fillRect/>
          </a:stretch>
        </p:blipFill>
        <p:spPr>
          <a:xfrm>
            <a:off x="457200" y="1417638"/>
            <a:ext cx="8229600" cy="4353036"/>
          </a:xfrm>
          <a:prstGeom prst="rect">
            <a:avLst/>
          </a:prstGeom>
        </p:spPr>
      </p:pic>
    </p:spTree>
    <p:extLst>
      <p:ext uri="{BB962C8B-B14F-4D97-AF65-F5344CB8AC3E}">
        <p14:creationId xmlns:p14="http://schemas.microsoft.com/office/powerpoint/2010/main" val="31233729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shots</a:t>
            </a:r>
            <a:endParaRPr lang="en-US" dirty="0"/>
          </a:p>
        </p:txBody>
      </p:sp>
      <p:pic>
        <p:nvPicPr>
          <p:cNvPr id="3" name="Picture 2"/>
          <p:cNvPicPr>
            <a:picLocks noChangeAspect="1"/>
          </p:cNvPicPr>
          <p:nvPr/>
        </p:nvPicPr>
        <p:blipFill>
          <a:blip r:embed="rId2"/>
          <a:stretch>
            <a:fillRect/>
          </a:stretch>
        </p:blipFill>
        <p:spPr>
          <a:xfrm>
            <a:off x="457200" y="1600199"/>
            <a:ext cx="8229600" cy="4004815"/>
          </a:xfrm>
          <a:prstGeom prst="rect">
            <a:avLst/>
          </a:prstGeom>
        </p:spPr>
      </p:pic>
    </p:spTree>
    <p:extLst>
      <p:ext uri="{BB962C8B-B14F-4D97-AF65-F5344CB8AC3E}">
        <p14:creationId xmlns:p14="http://schemas.microsoft.com/office/powerpoint/2010/main" val="6968009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1045EF88F9144C98EBFE9AF584AEE2" ma:contentTypeVersion="3" ma:contentTypeDescription="Create a new document." ma:contentTypeScope="" ma:versionID="15fb2a9760579ff3a7d12a410b813b63">
  <xsd:schema xmlns:xsd="http://www.w3.org/2001/XMLSchema" xmlns:xs="http://www.w3.org/2001/XMLSchema" xmlns:p="http://schemas.microsoft.com/office/2006/metadata/properties" xmlns:ns2="952a6df7-b138-4f89-9bc4-e7a874ea3254" xmlns:ns3="3b5ee5ad-779a-427c-9f3c-3902c7a7b0ef" targetNamespace="http://schemas.microsoft.com/office/2006/metadata/properties" ma:root="true" ma:fieldsID="e9aee2d870a842b743f0a02d87b3de14" ns2:_="" ns3:_="">
    <xsd:import namespace="952a6df7-b138-4f89-9bc4-e7a874ea3254"/>
    <xsd:import namespace="3b5ee5ad-779a-427c-9f3c-3902c7a7b0ef"/>
    <xsd:element name="properties">
      <xsd:complexType>
        <xsd:sequence>
          <xsd:element name="documentManagement">
            <xsd:complexType>
              <xsd:all>
                <xsd:element ref="ns2:FolderName" minOccurs="0"/>
                <xsd:element ref="ns3:Levels"/>
                <xsd:element ref="ns3:Category"/>
                <xsd:element ref="ns3: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8" nillable="true" ma:displayName="FolderName" ma:internalName="Folder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5ee5ad-779a-427c-9f3c-3902c7a7b0ef" elementFormDefault="qualified">
    <xsd:import namespace="http://schemas.microsoft.com/office/2006/documentManagement/types"/>
    <xsd:import namespace="http://schemas.microsoft.com/office/infopath/2007/PartnerControls"/>
    <xsd:element name="Levels" ma:index="9" ma:displayName="Levels" ma:default="L1" ma:format="Dropdown" ma:internalName="Levels">
      <xsd:simpleType>
        <xsd:restriction base="dms:Choice">
          <xsd:enumeration value="L1"/>
          <xsd:enumeration value="L2"/>
          <xsd:enumeration value="L3"/>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1"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aterial_x0020_Type xmlns="3b5ee5ad-779a-427c-9f3c-3902c7a7b0ef">Class book</Material_x0020_Type>
    <Category xmlns="3b5ee5ad-779a-427c-9f3c-3902c7a7b0ef">Module Artifact</Category>
    <Levels xmlns="3b5ee5ad-779a-427c-9f3c-3902c7a7b0ef">L1</Levels>
    <FolderName xmlns="952a6df7-b138-4f89-9bc4-e7a874ea3254" xsi:nil="true"/>
  </documentManagement>
</p:properties>
</file>

<file path=customXml/itemProps1.xml><?xml version="1.0" encoding="utf-8"?>
<ds:datastoreItem xmlns:ds="http://schemas.openxmlformats.org/officeDocument/2006/customXml" ds:itemID="{8A4511C7-3CF7-4DE5-A93B-41A0EC863183}">
  <ds:schemaRefs>
    <ds:schemaRef ds:uri="http://schemas.microsoft.com/sharepoint/v3/contenttype/forms"/>
  </ds:schemaRefs>
</ds:datastoreItem>
</file>

<file path=customXml/itemProps2.xml><?xml version="1.0" encoding="utf-8"?>
<ds:datastoreItem xmlns:ds="http://schemas.openxmlformats.org/officeDocument/2006/customXml" ds:itemID="{5DBB6F42-90FE-4E3A-AF9B-A81F85457D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a6df7-b138-4f89-9bc4-e7a874ea3254"/>
    <ds:schemaRef ds:uri="3b5ee5ad-779a-427c-9f3c-3902c7a7b0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F59D98-0F06-4631-A6BC-A483DF8C91A4}">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3b5ee5ad-779a-427c-9f3c-3902c7a7b0ef"/>
    <ds:schemaRef ds:uri="952a6df7-b138-4f89-9bc4-e7a874ea3254"/>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1155</TotalTime>
  <Words>224</Words>
  <Application>Microsoft Office PowerPoint</Application>
  <PresentationFormat>On-screen Show (4:3)</PresentationFormat>
  <Paragraphs>50</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Candara</vt:lpstr>
      <vt:lpstr>Wingdings</vt:lpstr>
      <vt:lpstr>Office Theme</vt:lpstr>
      <vt:lpstr>PowerPoint Presentation</vt:lpstr>
      <vt:lpstr>PowerPoint Presentation</vt:lpstr>
      <vt:lpstr>Project Details</vt:lpstr>
      <vt:lpstr>Diagram Depicting Entire Project</vt:lpstr>
      <vt:lpstr>Use Case Diagram</vt:lpstr>
      <vt:lpstr>Class Diagram</vt:lpstr>
      <vt:lpstr>Sequence/Activity Diagram</vt:lpstr>
      <vt:lpstr>Screen shots</vt:lpstr>
      <vt:lpstr>Screen shots</vt:lpstr>
      <vt:lpstr>Screen shots</vt:lpstr>
      <vt:lpstr>Screen shots</vt:lpstr>
      <vt:lpstr>Screen shots</vt:lpstr>
      <vt:lpstr>Screen shots</vt:lpstr>
      <vt:lpstr>Future Enhancements</vt:lpstr>
      <vt:lpstr>PowerPoint Presentation</vt:lpstr>
    </vt:vector>
  </TitlesOfParts>
  <Company>IGATECORP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Kasture</dc:creator>
  <cp:lastModifiedBy>Gaur, Ishita</cp:lastModifiedBy>
  <cp:revision>20</cp:revision>
  <dcterms:created xsi:type="dcterms:W3CDTF">2016-04-13T10:56:28Z</dcterms:created>
  <dcterms:modified xsi:type="dcterms:W3CDTF">2018-10-04T04:53:11Z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0x010100FE1045EF88F9144C98EBFE9AF584AEE2</vt:lpwstr>
  </property>
</Properties>
</file>